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264" r:id="rId4"/>
    <p:sldId id="271" r:id="rId5"/>
    <p:sldId id="273" r:id="rId6"/>
    <p:sldId id="274" r:id="rId7"/>
    <p:sldId id="276" r:id="rId8"/>
    <p:sldId id="277" r:id="rId9"/>
    <p:sldId id="275" r:id="rId10"/>
    <p:sldId id="281" r:id="rId11"/>
    <p:sldId id="280" r:id="rId12"/>
    <p:sldId id="278" r:id="rId13"/>
    <p:sldId id="279" r:id="rId14"/>
    <p:sldId id="283" r:id="rId15"/>
    <p:sldId id="284" r:id="rId16"/>
    <p:sldId id="290" r:id="rId17"/>
    <p:sldId id="286" r:id="rId18"/>
    <p:sldId id="291" r:id="rId19"/>
    <p:sldId id="294" r:id="rId20"/>
    <p:sldId id="298" r:id="rId21"/>
    <p:sldId id="292" r:id="rId22"/>
    <p:sldId id="293" r:id="rId23"/>
    <p:sldId id="310" r:id="rId24"/>
    <p:sldId id="295" r:id="rId25"/>
    <p:sldId id="296" r:id="rId26"/>
    <p:sldId id="282" r:id="rId27"/>
    <p:sldId id="288" r:id="rId28"/>
    <p:sldId id="303" r:id="rId29"/>
    <p:sldId id="302" r:id="rId30"/>
    <p:sldId id="299" r:id="rId31"/>
    <p:sldId id="300" r:id="rId32"/>
    <p:sldId id="301" r:id="rId33"/>
    <p:sldId id="304" r:id="rId34"/>
    <p:sldId id="305" r:id="rId35"/>
    <p:sldId id="306" r:id="rId36"/>
    <p:sldId id="287" r:id="rId37"/>
    <p:sldId id="261" r:id="rId38"/>
    <p:sldId id="260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704" autoAdjust="0"/>
  </p:normalViewPr>
  <p:slideViewPr>
    <p:cSldViewPr showGuides="1">
      <p:cViewPr>
        <p:scale>
          <a:sx n="81" d="100"/>
          <a:sy n="81" d="100"/>
        </p:scale>
        <p:origin x="-248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0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F2698-D0AC-4FED-96EE-A774A0C0D7C4}" type="datetimeFigureOut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9663C-1591-495B-B415-3F20C7D86D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0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20D7B-B11F-49BD-A646-526189FFD87D}" type="datetimeFigureOut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FC566-485B-4E0B-BCC8-BC67BBE172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22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FC566-485B-4E0B-BCC8-BC67BBE1729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80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65" b="4073"/>
          <a:stretch/>
        </p:blipFill>
        <p:spPr>
          <a:xfrm>
            <a:off x="0" y="0"/>
            <a:ext cx="9144000" cy="6032357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145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285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A7C4-F2FC-4C41-981B-528961D6E1C6}" type="datetime1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827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6340-7B02-44D5-A247-EA1C24EA051E}" type="datetime1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20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B290-A5A5-402A-93A8-5B5FC3D58A03}" type="datetime1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25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A306-FA9F-41B6-A1E3-1EB28E6362A5}" type="datetime1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76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F0CF-CEAE-4A87-9EE8-1A89F886AEAB}" type="datetime1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03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690-9AF4-4BF2-BAF1-8A555B6A9250}" type="datetime1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77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 userDrawn="1"/>
        </p:nvGrpSpPr>
        <p:grpSpPr>
          <a:xfrm>
            <a:off x="0" y="0"/>
            <a:ext cx="9144000" cy="6885383"/>
            <a:chOff x="0" y="0"/>
            <a:chExt cx="9144000" cy="6885383"/>
          </a:xfrm>
        </p:grpSpPr>
        <p:pic>
          <p:nvPicPr>
            <p:cNvPr id="6" name="그림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65" b="4073"/>
            <a:stretch/>
          </p:blipFill>
          <p:spPr>
            <a:xfrm rot="10800000">
              <a:off x="0" y="853026"/>
              <a:ext cx="9144000" cy="6032357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 userDrawn="1"/>
          </p:nvSpPr>
          <p:spPr>
            <a:xfrm>
              <a:off x="0" y="0"/>
              <a:ext cx="25152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002060"/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Picture 145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28" y="187747"/>
            <a:ext cx="1285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3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971600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7" name="직선 연결선 6"/>
          <p:cNvCxnSpPr/>
          <p:nvPr userDrawn="1"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8" name="직선 연결선 7"/>
          <p:cNvCxnSpPr/>
          <p:nvPr userDrawn="1"/>
        </p:nvCxnSpPr>
        <p:spPr>
          <a:xfrm>
            <a:off x="2592289" y="908720"/>
            <a:ext cx="673223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sp>
        <p:nvSpPr>
          <p:cNvPr id="12" name="직사각형 11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145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28" y="187747"/>
            <a:ext cx="1285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F6ED-D26F-465D-96A1-AC46A91F6E7E}" type="datetime1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62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47A9-C47C-4E42-88ED-9B54028EF70B}" type="datetime1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28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D149-0E7D-4FFE-8544-A905A3530288}" type="datetime1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75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E32-443B-4FFB-99FA-83CF5E5619C7}" type="datetime1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55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0F3-B8CC-4520-B652-78DBC382E2B9}" type="datetime1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37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F762-5E1E-43BE-A959-D3D42F6DA046}" type="datetime1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32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88165-CC9F-4B1B-A30A-CA655DEE8DC7}" type="datetime1">
              <a:rPr lang="ko-KR" altLang="en-US" smtClean="0"/>
              <a:t>2014-09-07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F933-5205-4852-95C3-C47CAC51B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38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//upload.wikimedia.org/wikipedia/en/4/4d/Unicode-logo.gi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//upload.wikimedia.org/wikipedia/commons/8/8e/Roadmap_to_Unicode_BMP.sv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n.wikipedia.org/wiki/File:Cjkv.pn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4244" y="3920480"/>
            <a:ext cx="7571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유니코드의 다양한 이해</a:t>
            </a:r>
            <a:endParaRPr lang="ko-KR" altLang="en-US" sz="54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73489" y="3849230"/>
            <a:ext cx="256739" cy="1008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ko-KR" altLang="en-US" sz="720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475" y="5250686"/>
            <a:ext cx="4660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720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en-US" altLang="ko-KR" sz="1600" dirty="0" smtClean="0"/>
              <a:t>Samsung Software Membership – 22</a:t>
            </a:r>
            <a:r>
              <a:rPr lang="ko-KR" altLang="en-US" sz="1600" dirty="0" smtClean="0"/>
              <a:t>기 백재현</a:t>
            </a:r>
            <a:endParaRPr lang="en-US" altLang="ko-KR" sz="1600" dirty="0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0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1187624" y="1772816"/>
            <a:ext cx="2591481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4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i18n</a:t>
            </a:r>
            <a:endParaRPr kumimoji="1" lang="ko-KR" alt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1187624" y="4077072"/>
            <a:ext cx="2591481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4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l10n</a:t>
            </a:r>
            <a:endParaRPr kumimoji="1" lang="ko-KR" alt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47971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95" y="1065946"/>
            <a:ext cx="4682261" cy="30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064671"/>
            <a:ext cx="47525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8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827585" y="1124744"/>
            <a:ext cx="182379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CP437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699792" y="1556792"/>
            <a:ext cx="4824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Original IBM </a:t>
            </a:r>
            <a:r>
              <a:rPr lang="en-US" altLang="ko-KR" sz="2000" dirty="0" err="1" smtClean="0">
                <a:latin typeface="HY견고딕" pitchFamily="18" charset="-127"/>
                <a:ea typeface="HY견고딕" pitchFamily="18" charset="-127"/>
              </a:rPr>
              <a:t>Codepage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827584" y="2164794"/>
            <a:ext cx="182379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CP860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699791" y="2596842"/>
            <a:ext cx="4824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포르투갈어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827584" y="3244914"/>
            <a:ext cx="182379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CP932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2699791" y="3676962"/>
            <a:ext cx="4824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일본어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827584" y="4325034"/>
            <a:ext cx="182379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CP949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2699791" y="4757082"/>
            <a:ext cx="4824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한국어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683568" y="5477162"/>
            <a:ext cx="182379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UTF-8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2843808" y="5477162"/>
            <a:ext cx="182379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IBM CP1208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004048" y="5488885"/>
            <a:ext cx="182379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MS CP65001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7164288" y="5517232"/>
            <a:ext cx="182379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SAP CP4110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8144" y="5482063"/>
            <a:ext cx="553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  <a:t>=</a:t>
            </a:r>
            <a:endParaRPr lang="ko-KR" altLang="en-US" sz="44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46884" y="5492987"/>
            <a:ext cx="553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  <a:t>=</a:t>
            </a:r>
            <a:endParaRPr lang="ko-KR" altLang="en-US" sz="44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0517" y="5482063"/>
            <a:ext cx="553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  <a:t>=</a:t>
            </a:r>
            <a:endParaRPr lang="ko-KR" altLang="en-US" sz="4400" b="1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037">
            <a:off x="5066943" y="1134306"/>
            <a:ext cx="3066476" cy="422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24896" y="2861354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 smtClean="0">
                <a:solidFill>
                  <a:srgbClr val="FF0000"/>
                </a:solidFill>
                <a:latin typeface="HY각헤드라인B" pitchFamily="18" charset="-127"/>
                <a:ea typeface="HY각헤드라인B" pitchFamily="18" charset="-127"/>
              </a:rPr>
              <a:t>너무 많아</a:t>
            </a:r>
            <a:r>
              <a:rPr lang="en-US" altLang="ko-KR" sz="6000" dirty="0" smtClean="0">
                <a:solidFill>
                  <a:srgbClr val="FF0000"/>
                </a:solidFill>
                <a:latin typeface="HY각헤드라인B" pitchFamily="18" charset="-127"/>
                <a:ea typeface="HY각헤드라인B" pitchFamily="18" charset="-127"/>
              </a:rPr>
              <a:t>!!</a:t>
            </a:r>
            <a:endParaRPr lang="ko-KR" altLang="en-US" sz="6000" dirty="0">
              <a:solidFill>
                <a:srgbClr val="FF0000"/>
              </a:solidFill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9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627784" y="2132856"/>
            <a:ext cx="4824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1991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i18n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을 위해 만들어짐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7650" name="Picture 2" descr="File:Unicode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7" y="1268760"/>
            <a:ext cx="17621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827584" y="3310953"/>
            <a:ext cx="7272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4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4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이 세상의 모든 문자를 담자</a:t>
            </a:r>
            <a:r>
              <a:rPr lang="en-US" altLang="ko-KR" sz="4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endParaRPr lang="en-US" altLang="ko-KR" sz="4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899595" y="4365776"/>
            <a:ext cx="182379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UCS2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788024" y="4365776"/>
            <a:ext cx="182379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UCS4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899595" y="5229200"/>
            <a:ext cx="3672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일반적으로 사용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모두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2byte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4716016" y="5229200"/>
            <a:ext cx="40324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산스크리트어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옛이집트고어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등등 포함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2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6626" name="Picture 2" descr="BMP(평면 0)의 유니코드 인코딩 배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9" y="2348880"/>
            <a:ext cx="57816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 bwMode="auto">
          <a:xfrm>
            <a:off x="665386" y="1161583"/>
            <a:ext cx="2106413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BMP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65386" y="5013176"/>
            <a:ext cx="7723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0x0000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부터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0xFFFF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까지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BMP(Basic Multilingual Plane)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6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6" name="Picture 2" descr="File:Roadmap to Unicode BMP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436966"/>
            <a:ext cx="57246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953418" y="5589240"/>
            <a:ext cx="7723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UCS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용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인코딩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방법으로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ISO 10646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이 정의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축약하여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UCS2.</a:t>
            </a: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각 글자들을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0~65535(0xFFFF)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 매김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 BMP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영역을 표현 가능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870"/>
            <a:ext cx="2506082" cy="331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직선 연결선 2"/>
          <p:cNvCxnSpPr/>
          <p:nvPr/>
        </p:nvCxnSpPr>
        <p:spPr>
          <a:xfrm>
            <a:off x="6108449" y="4041903"/>
            <a:ext cx="1008112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323583" y="4293096"/>
            <a:ext cx="3792978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335306" y="4509120"/>
            <a:ext cx="3792978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311860" y="4785429"/>
            <a:ext cx="1908212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형 설명선 16"/>
          <p:cNvSpPr/>
          <p:nvPr/>
        </p:nvSpPr>
        <p:spPr>
          <a:xfrm>
            <a:off x="6264188" y="2852936"/>
            <a:ext cx="1008112" cy="79628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한글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65386" y="1484784"/>
            <a:ext cx="2106413" cy="341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1763689" y="4757168"/>
            <a:ext cx="1872207" cy="5441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USC-2 </a:t>
            </a:r>
            <a:r>
              <a:rPr kumimoji="1"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영역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9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1329"/>
            <a:ext cx="31718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모서리가 둥근 직사각형 7"/>
          <p:cNvSpPr/>
          <p:nvPr/>
        </p:nvSpPr>
        <p:spPr bwMode="auto">
          <a:xfrm>
            <a:off x="611560" y="1196752"/>
            <a:ext cx="3114526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BMP </a:t>
            </a:r>
            <a:r>
              <a:rPr kumimoji="1" lang="ko-KR" altLang="en-US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중 한글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95536" y="4573577"/>
            <a:ext cx="32438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각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0xAC01(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10101100 00000001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521691" y="2485345"/>
            <a:ext cx="362567" cy="360040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06784"/>
            <a:ext cx="52197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타원 10"/>
          <p:cNvSpPr/>
          <p:nvPr/>
        </p:nvSpPr>
        <p:spPr>
          <a:xfrm>
            <a:off x="7380312" y="2485345"/>
            <a:ext cx="362567" cy="360040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3707904" y="4566026"/>
            <a:ext cx="32438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4000" dirty="0" err="1">
                <a:latin typeface="HY견고딕" pitchFamily="18" charset="-127"/>
                <a:ea typeface="HY견고딕" pitchFamily="18" charset="-127"/>
              </a:rPr>
              <a:t>쀍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0xC00D(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11000000 00001101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8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1115616" y="2636912"/>
            <a:ext cx="1823792" cy="5441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UTF-8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1115616" y="3820978"/>
            <a:ext cx="2088232" cy="5441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UTF-16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3292772" y="2780928"/>
            <a:ext cx="552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1~3byte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사용하여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BMP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모두 표현 가능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65386" y="1161583"/>
            <a:ext cx="397862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BMP</a:t>
            </a:r>
            <a:r>
              <a:rPr kumimoji="1" lang="ko-KR" altLang="en-US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를 표현하기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3299302" y="3924924"/>
            <a:ext cx="552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2byte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사용하여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BMP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모두 표현 가능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1115616" y="5013176"/>
            <a:ext cx="2088232" cy="5441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UTF-32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3292772" y="5157192"/>
            <a:ext cx="552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4byte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사용하여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BMP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모두 표현 가능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 rot="1298459">
            <a:off x="6777175" y="4205648"/>
            <a:ext cx="106952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0" dirty="0" smtClean="0">
                <a:solidFill>
                  <a:srgbClr val="FF0000"/>
                </a:solidFill>
              </a:rPr>
              <a:t>?</a:t>
            </a:r>
            <a:endParaRPr lang="ko-KR" altLang="en-US" sz="15000" dirty="0">
              <a:solidFill>
                <a:srgbClr val="FF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4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5" grpId="0"/>
      <p:bldP spid="16" grpId="0" animBg="1"/>
      <p:bldP spid="1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665386" y="1156682"/>
            <a:ext cx="2106413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Plane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7" y="2028824"/>
            <a:ext cx="2106412" cy="314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75512"/>
            <a:ext cx="2088232" cy="307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49" y="2075512"/>
            <a:ext cx="3641835" cy="264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593378" y="2028824"/>
            <a:ext cx="8299102" cy="341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7092280" y="5291862"/>
            <a:ext cx="1872207" cy="5441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USC-4 </a:t>
            </a:r>
            <a:r>
              <a:rPr kumimoji="1"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영역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3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1115616" y="2276872"/>
            <a:ext cx="1944216" cy="5441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SMP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1115616" y="3244914"/>
            <a:ext cx="1944216" cy="5441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SIP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3203848" y="2278613"/>
            <a:ext cx="5527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0x10000~0x1FFFF</a:t>
            </a: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고대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script,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음악 및 수학 기호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65386" y="1161583"/>
            <a:ext cx="397862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BMP</a:t>
            </a:r>
            <a:r>
              <a:rPr kumimoji="1" lang="ko-KR" altLang="en-US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외의 영역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1115616" y="4181018"/>
            <a:ext cx="1944216" cy="5441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Unassigned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1115616" y="5117122"/>
            <a:ext cx="1944216" cy="5441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그 외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203848" y="4150821"/>
            <a:ext cx="5527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0x30000~0xDFFFF</a:t>
            </a:r>
          </a:p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Unassigned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203848" y="1988840"/>
            <a:ext cx="5616624" cy="2095501"/>
            <a:chOff x="3203848" y="1988840"/>
            <a:chExt cx="5616624" cy="2095501"/>
          </a:xfrm>
        </p:grpSpPr>
        <p:pic>
          <p:nvPicPr>
            <p:cNvPr id="1026" name="Picture 2" descr="Cjkv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972" y="1988840"/>
              <a:ext cx="2095500" cy="209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그룹 5"/>
            <p:cNvGrpSpPr/>
            <p:nvPr/>
          </p:nvGrpSpPr>
          <p:grpSpPr>
            <a:xfrm>
              <a:off x="3203848" y="3214717"/>
              <a:ext cx="5527700" cy="706616"/>
              <a:chOff x="3203848" y="3214717"/>
              <a:chExt cx="5527700" cy="706616"/>
            </a:xfrm>
          </p:grpSpPr>
          <p:sp>
            <p:nvSpPr>
              <p:cNvPr id="5" name="오른쪽 화살표 4"/>
              <p:cNvSpPr/>
              <p:nvPr/>
            </p:nvSpPr>
            <p:spPr>
              <a:xfrm>
                <a:off x="3292772" y="3489285"/>
                <a:ext cx="3295452" cy="432048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3203848" y="3214717"/>
                <a:ext cx="55277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 smtClean="0">
                    <a:latin typeface="HY견고딕" pitchFamily="18" charset="-127"/>
                    <a:ea typeface="HY견고딕" pitchFamily="18" charset="-127"/>
                  </a:rPr>
                  <a:t>0x20000~0x2FFFF</a:t>
                </a:r>
              </a:p>
              <a:p>
                <a:r>
                  <a:rPr lang="en-US" altLang="ko-KR" sz="1600" dirty="0" smtClean="0">
                    <a:latin typeface="HY견고딕" pitchFamily="18" charset="-127"/>
                    <a:ea typeface="HY견고딕" pitchFamily="18" charset="-127"/>
                  </a:rPr>
                  <a:t>CJK Unified Ideographs</a:t>
                </a:r>
                <a:endParaRPr lang="en-US" altLang="ko-KR" sz="1600" dirty="0"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203848" y="5024899"/>
            <a:ext cx="5527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0xE0000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~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SSP, Private Use Area Planes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6" grpId="0" animBg="1"/>
      <p:bldP spid="13" grpId="0" animBg="1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65386" y="1161583"/>
            <a:ext cx="227402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Scripts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55576" y="1988840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스크립트의 분류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707" y="5589240"/>
            <a:ext cx="4919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http://en.wikipedia.org/wiki/ISO_15924</a:t>
            </a:r>
          </a:p>
          <a:p>
            <a:r>
              <a:rPr lang="en-US" altLang="ko-KR" sz="1600" dirty="0" smtClean="0"/>
              <a:t>http</a:t>
            </a:r>
            <a:r>
              <a:rPr lang="en-US" altLang="ko-KR" sz="1600" dirty="0"/>
              <a:t>://www.unicode.org/Public/UNIDATA/Scripts.txt</a:t>
            </a:r>
            <a:endParaRPr lang="ko-KR" altLang="en-US" sz="1600" dirty="0"/>
          </a:p>
        </p:txBody>
      </p:sp>
      <p:sp>
        <p:nvSpPr>
          <p:cNvPr id="3" name="직사각형 2"/>
          <p:cNvSpPr/>
          <p:nvPr/>
        </p:nvSpPr>
        <p:spPr>
          <a:xfrm>
            <a:off x="780728" y="2497251"/>
            <a:ext cx="5400600" cy="28803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000–099 Hieroglyphic and cuneiform scripts</a:t>
            </a:r>
          </a:p>
          <a:p>
            <a:r>
              <a:rPr lang="en-US" altLang="ko-KR" dirty="0"/>
              <a:t>100–199 Right-to-left alphabetic scripts</a:t>
            </a:r>
          </a:p>
          <a:p>
            <a:r>
              <a:rPr lang="en-US" altLang="ko-KR" dirty="0"/>
              <a:t>200–299 Left-to-right alphabetic scripts</a:t>
            </a:r>
          </a:p>
          <a:p>
            <a:r>
              <a:rPr lang="en-US" altLang="ko-KR" dirty="0"/>
              <a:t>300–399 </a:t>
            </a:r>
            <a:r>
              <a:rPr lang="en-US" altLang="ko-KR" dirty="0" err="1"/>
              <a:t>Alphasyllabic</a:t>
            </a:r>
            <a:r>
              <a:rPr lang="en-US" altLang="ko-KR" dirty="0"/>
              <a:t> scripts</a:t>
            </a:r>
          </a:p>
          <a:p>
            <a:r>
              <a:rPr lang="en-US" altLang="ko-KR" dirty="0"/>
              <a:t>400–499 Syllabic scripts</a:t>
            </a:r>
          </a:p>
          <a:p>
            <a:r>
              <a:rPr lang="en-US" altLang="ko-KR" dirty="0"/>
              <a:t>500–599 Ideographic scripts</a:t>
            </a:r>
          </a:p>
          <a:p>
            <a:r>
              <a:rPr lang="en-US" altLang="ko-KR" dirty="0"/>
              <a:t>600–699 </a:t>
            </a:r>
            <a:r>
              <a:rPr lang="en-US" altLang="ko-KR" dirty="0" err="1"/>
              <a:t>Undeciphered</a:t>
            </a:r>
            <a:r>
              <a:rPr lang="en-US" altLang="ko-KR" dirty="0"/>
              <a:t> scripts</a:t>
            </a:r>
          </a:p>
          <a:p>
            <a:r>
              <a:rPr lang="en-US" altLang="ko-KR" dirty="0"/>
              <a:t>700–799 </a:t>
            </a:r>
            <a:r>
              <a:rPr lang="en-US" altLang="ko-KR" dirty="0" err="1"/>
              <a:t>Shorthands</a:t>
            </a:r>
            <a:r>
              <a:rPr lang="en-US" altLang="ko-KR" dirty="0"/>
              <a:t> and other </a:t>
            </a:r>
            <a:r>
              <a:rPr lang="en-US" altLang="ko-KR" dirty="0" smtClean="0"/>
              <a:t>notations</a:t>
            </a:r>
          </a:p>
          <a:p>
            <a:r>
              <a:rPr lang="en-US" altLang="ko-KR" dirty="0" smtClean="0"/>
              <a:t>800–899 </a:t>
            </a:r>
            <a:r>
              <a:rPr lang="en-US" altLang="ko-KR" dirty="0"/>
              <a:t>(unassigned)</a:t>
            </a:r>
          </a:p>
          <a:p>
            <a:r>
              <a:rPr lang="en-US" altLang="ko-KR" dirty="0"/>
              <a:t>900–999 Private use, alias, special </a:t>
            </a:r>
            <a:r>
              <a:rPr lang="en-US" altLang="ko-KR" dirty="0" smtClean="0"/>
              <a:t>codes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2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022121"/>
            <a:ext cx="4107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Contents</a:t>
            </a:r>
            <a:endParaRPr lang="ko-KR" altLang="en-US" sz="7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24208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본인 </a:t>
            </a:r>
            <a:r>
              <a:rPr lang="ko-KR" alt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소개</a:t>
            </a:r>
            <a:r>
              <a:rPr lang="en-US" altLang="ko-KR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인터넷 업로드 본에서는 제외</a:t>
            </a:r>
            <a:r>
              <a:rPr lang="en-US" altLang="ko-KR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415" y="31147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면접 작품 소개</a:t>
            </a:r>
            <a:endParaRPr lang="ko-KR" altLang="en-US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80314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 목표 및 목적</a:t>
            </a:r>
            <a:endParaRPr lang="ko-KR" altLang="en-US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9585" y="449156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</a:t>
            </a:r>
            <a:r>
              <a:rPr lang="ko-KR" altLang="en-US" dirty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7170" y="517999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참고 문헌 및 사이트</a:t>
            </a:r>
            <a:endParaRPr lang="ko-KR" altLang="en-US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7420" y="587727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질의 응답</a:t>
            </a:r>
            <a:endParaRPr lang="ko-KR" altLang="en-US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0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755576" y="2308810"/>
            <a:ext cx="6264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1. 1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바이트로 표시된 문자의 최상의 비트는 항상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0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65386" y="1161583"/>
            <a:ext cx="2274022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UTF-8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755576" y="2852936"/>
            <a:ext cx="80648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 2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바이트 이상으로 표시된 문자의 경우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첫 바이트의 상위 비트들이 그 문자를 표시하는 데 필요한 바이트 수를 결정한다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예를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들어서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바이트는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110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으로 시작하고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3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바이트는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1110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으로 시작한다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755576" y="4233282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첫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바이트가 아닌 나머지 바이트들은 상위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비트가 항상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이다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55576" y="4829090"/>
            <a:ext cx="7776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기존의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ASCII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로 짜여진 프로그램의 경우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UTF-8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을 사용하면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아무 문제 없이 동작 가능하다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2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765165"/>
              </p:ext>
            </p:extLst>
          </p:nvPr>
        </p:nvGraphicFramePr>
        <p:xfrm>
          <a:off x="755576" y="2132856"/>
          <a:ext cx="7416824" cy="415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/>
                <a:gridCol w="1602178"/>
                <a:gridCol w="2106234"/>
                <a:gridCol w="1854206"/>
              </a:tblGrid>
              <a:tr h="6624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코드범위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UTF-16 </a:t>
                      </a:r>
                      <a:r>
                        <a:rPr lang="ko-KR" altLang="en-US" dirty="0" smtClean="0"/>
                        <a:t>표현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UTF-8 </a:t>
                      </a:r>
                      <a:r>
                        <a:rPr lang="ko-KR" altLang="en-US" dirty="0" smtClean="0"/>
                        <a:t>표현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설명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62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000000~00007F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0xxxxxxxx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0xxxxxxx 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ASCII</a:t>
                      </a:r>
                      <a:r>
                        <a:rPr lang="ko-KR" altLang="en-US" sz="1400" dirty="0" smtClean="0">
                          <a:effectLst/>
                        </a:rPr>
                        <a:t>와 동일한 범위 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662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000080~0007FF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00000xxx </a:t>
                      </a:r>
                      <a:r>
                        <a:rPr lang="en-US" altLang="ko-KR" sz="1400" dirty="0" err="1" smtClean="0">
                          <a:effectLst/>
                        </a:rPr>
                        <a:t>xxxxxxxx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110xxxxx 10xxxxxx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effectLst/>
                        </a:rPr>
                        <a:t>첫바이트</a:t>
                      </a:r>
                      <a:r>
                        <a:rPr lang="ko-KR" altLang="en-US" sz="1400" dirty="0" smtClean="0">
                          <a:effectLst/>
                        </a:rPr>
                        <a:t> </a:t>
                      </a:r>
                      <a:r>
                        <a:rPr lang="en-US" altLang="ko-KR" sz="1400" dirty="0" smtClean="0">
                          <a:effectLst/>
                        </a:rPr>
                        <a:t>110 </a:t>
                      </a:r>
                      <a:r>
                        <a:rPr lang="ko-KR" altLang="en-US" sz="1400" dirty="0" smtClean="0">
                          <a:effectLst/>
                        </a:rPr>
                        <a:t>또는 </a:t>
                      </a:r>
                      <a:r>
                        <a:rPr lang="en-US" altLang="ko-KR" sz="1400" dirty="0" smtClean="0">
                          <a:effectLst/>
                        </a:rPr>
                        <a:t>1110</a:t>
                      </a:r>
                      <a:r>
                        <a:rPr lang="ko-KR" altLang="en-US" sz="1400" dirty="0" smtClean="0">
                          <a:effectLst/>
                        </a:rPr>
                        <a:t>로 시작 바이트들은 </a:t>
                      </a:r>
                      <a:r>
                        <a:rPr lang="en-US" altLang="ko-KR" sz="1400" dirty="0" smtClean="0">
                          <a:effectLst/>
                        </a:rPr>
                        <a:t>10</a:t>
                      </a:r>
                      <a:r>
                        <a:rPr lang="ko-KR" altLang="en-US" sz="1400" dirty="0" smtClean="0">
                          <a:effectLst/>
                        </a:rPr>
                        <a:t>으로 시작 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662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000800~00FFFF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effectLst/>
                        </a:rPr>
                        <a:t>xxxxxxxx</a:t>
                      </a:r>
                      <a:r>
                        <a:rPr lang="en-US" altLang="ko-KR" sz="1400" dirty="0" smtClean="0">
                          <a:effectLst/>
                        </a:rPr>
                        <a:t> </a:t>
                      </a:r>
                      <a:r>
                        <a:rPr lang="en-US" altLang="ko-KR" sz="1400" dirty="0" err="1" smtClean="0">
                          <a:effectLst/>
                        </a:rPr>
                        <a:t>xxxxxxxx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1110xxxx 10xxxxxx </a:t>
                      </a:r>
                      <a:r>
                        <a:rPr lang="en-US" altLang="ko-KR" sz="1400" dirty="0" err="1" smtClean="0">
                          <a:effectLst/>
                        </a:rPr>
                        <a:t>10xxxxxx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effectLst/>
                        </a:rPr>
                        <a:t>첫바이트</a:t>
                      </a:r>
                      <a:r>
                        <a:rPr lang="ko-KR" altLang="en-US" sz="1400" dirty="0" smtClean="0">
                          <a:effectLst/>
                        </a:rPr>
                        <a:t> </a:t>
                      </a:r>
                      <a:r>
                        <a:rPr lang="en-US" altLang="ko-KR" sz="1400" dirty="0" smtClean="0">
                          <a:effectLst/>
                        </a:rPr>
                        <a:t>110 </a:t>
                      </a:r>
                      <a:r>
                        <a:rPr lang="ko-KR" altLang="en-US" sz="1400" dirty="0" smtClean="0">
                          <a:effectLst/>
                        </a:rPr>
                        <a:t>또는 </a:t>
                      </a:r>
                      <a:r>
                        <a:rPr lang="en-US" altLang="ko-KR" sz="1400" dirty="0" smtClean="0">
                          <a:effectLst/>
                        </a:rPr>
                        <a:t>1110</a:t>
                      </a:r>
                      <a:r>
                        <a:rPr lang="ko-KR" altLang="en-US" sz="1400" dirty="0" smtClean="0">
                          <a:effectLst/>
                        </a:rPr>
                        <a:t>로 시작 바이트들은 </a:t>
                      </a:r>
                      <a:r>
                        <a:rPr lang="en-US" altLang="ko-KR" sz="1400" dirty="0" smtClean="0">
                          <a:effectLst/>
                        </a:rPr>
                        <a:t>10</a:t>
                      </a:r>
                      <a:r>
                        <a:rPr lang="ko-KR" altLang="en-US" sz="1400" dirty="0" smtClean="0">
                          <a:effectLst/>
                        </a:rPr>
                        <a:t>으로 시작 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662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010000~10FFFF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110110yy </a:t>
                      </a:r>
                      <a:r>
                        <a:rPr lang="en-US" altLang="ko-KR" sz="1400" dirty="0" err="1" smtClean="0">
                          <a:effectLst/>
                        </a:rPr>
                        <a:t>yyxxxxxx</a:t>
                      </a:r>
                      <a:r>
                        <a:rPr lang="en-US" altLang="ko-KR" sz="1400" dirty="0" smtClean="0">
                          <a:effectLst/>
                        </a:rPr>
                        <a:t/>
                      </a:r>
                      <a:br>
                        <a:rPr lang="en-US" altLang="ko-KR" sz="1400" dirty="0" smtClean="0">
                          <a:effectLst/>
                        </a:rPr>
                      </a:br>
                      <a:r>
                        <a:rPr lang="en-US" altLang="ko-KR" sz="1400" dirty="0" smtClean="0">
                          <a:effectLst/>
                        </a:rPr>
                        <a:t>110111xx </a:t>
                      </a:r>
                      <a:r>
                        <a:rPr lang="en-US" altLang="ko-KR" sz="1400" dirty="0" err="1" smtClean="0">
                          <a:effectLst/>
                        </a:rPr>
                        <a:t>xxxxxxxx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11110zzz 10zzxxxx</a:t>
                      </a:r>
                      <a:br>
                        <a:rPr lang="en-US" altLang="ko-KR" sz="1400" dirty="0" smtClean="0">
                          <a:effectLst/>
                        </a:rPr>
                      </a:br>
                      <a:r>
                        <a:rPr lang="en-US" altLang="ko-KR" sz="1400" dirty="0" smtClean="0">
                          <a:effectLst/>
                        </a:rPr>
                        <a:t>10xxxxxx </a:t>
                      </a:r>
                      <a:r>
                        <a:rPr lang="en-US" altLang="ko-KR" sz="1400" dirty="0" err="1" smtClean="0">
                          <a:effectLst/>
                        </a:rPr>
                        <a:t>10xxxxxx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UTF-16 </a:t>
                      </a:r>
                      <a:r>
                        <a:rPr lang="ko-KR" altLang="en-US" sz="1400" dirty="0" err="1" smtClean="0">
                          <a:effectLst/>
                        </a:rPr>
                        <a:t>서로게이트</a:t>
                      </a:r>
                      <a:r>
                        <a:rPr lang="ko-KR" altLang="en-US" sz="1400" dirty="0" smtClean="0">
                          <a:effectLst/>
                        </a:rPr>
                        <a:t> 쌍 영역 </a:t>
                      </a:r>
                      <a:r>
                        <a:rPr lang="en-US" altLang="ko-KR" sz="1400" dirty="0" smtClean="0">
                          <a:effectLst/>
                        </a:rPr>
                        <a:t>(</a:t>
                      </a:r>
                      <a:r>
                        <a:rPr lang="en-US" altLang="ko-KR" sz="1400" dirty="0" err="1" smtClean="0">
                          <a:effectLst/>
                        </a:rPr>
                        <a:t>yyyy</a:t>
                      </a:r>
                      <a:r>
                        <a:rPr lang="en-US" altLang="ko-KR" sz="1400" dirty="0" smtClean="0">
                          <a:effectLst/>
                        </a:rPr>
                        <a:t> = </a:t>
                      </a:r>
                      <a:r>
                        <a:rPr lang="en-US" altLang="ko-KR" sz="1400" dirty="0" err="1" smtClean="0">
                          <a:effectLst/>
                        </a:rPr>
                        <a:t>zzzzz</a:t>
                      </a:r>
                      <a:r>
                        <a:rPr lang="en-US" altLang="ko-KR" sz="1400" dirty="0" smtClean="0">
                          <a:effectLst/>
                        </a:rPr>
                        <a:t> - 1). UTF-8</a:t>
                      </a:r>
                      <a:r>
                        <a:rPr lang="ko-KR" altLang="en-US" sz="1400" dirty="0" smtClean="0">
                          <a:effectLst/>
                        </a:rPr>
                        <a:t>로 표시된 비트 패턴은 실제 코드 포인트와 동일하다</a:t>
                      </a:r>
                      <a:r>
                        <a:rPr lang="en-US" altLang="ko-KR" sz="1400" dirty="0" smtClean="0">
                          <a:effectLst/>
                        </a:rPr>
                        <a:t>.</a:t>
                      </a:r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 bwMode="auto">
          <a:xfrm>
            <a:off x="665386" y="1161583"/>
            <a:ext cx="5922838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UTF8</a:t>
            </a:r>
            <a:r>
              <a:rPr kumimoji="1" lang="ko-KR" altLang="en-US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과 </a:t>
            </a: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UTF16</a:t>
            </a:r>
            <a:r>
              <a:rPr kumimoji="1" lang="ko-KR" altLang="en-US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으로 표현하기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45497"/>
              </p:ext>
            </p:extLst>
          </p:nvPr>
        </p:nvGraphicFramePr>
        <p:xfrm>
          <a:off x="755576" y="1988840"/>
          <a:ext cx="741682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/>
                <a:gridCol w="1602178"/>
                <a:gridCol w="2106234"/>
                <a:gridCol w="1854206"/>
              </a:tblGrid>
              <a:tr h="662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000800~00FFFF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effectLst/>
                        </a:rPr>
                        <a:t>xxxxxxxx</a:t>
                      </a:r>
                      <a:r>
                        <a:rPr lang="en-US" altLang="ko-KR" sz="1400" dirty="0" smtClean="0">
                          <a:effectLst/>
                        </a:rPr>
                        <a:t> </a:t>
                      </a:r>
                      <a:r>
                        <a:rPr lang="en-US" altLang="ko-KR" sz="1400" dirty="0" err="1" smtClean="0">
                          <a:effectLst/>
                        </a:rPr>
                        <a:t>xxxxxxxx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1110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effectLst/>
                        </a:rPr>
                        <a:t>xxxx</a:t>
                      </a:r>
                      <a:r>
                        <a:rPr lang="en-US" altLang="ko-KR" sz="1400" dirty="0" smtClean="0">
                          <a:effectLst/>
                        </a:rPr>
                        <a:t> 10</a:t>
                      </a:r>
                      <a:r>
                        <a:rPr lang="en-US" altLang="ko-KR" sz="1400" dirty="0" smtClean="0">
                          <a:solidFill>
                            <a:schemeClr val="accent6"/>
                          </a:solidFill>
                          <a:effectLst/>
                        </a:rPr>
                        <a:t>xxxxxx</a:t>
                      </a:r>
                      <a:r>
                        <a:rPr lang="en-US" altLang="ko-KR" sz="1400" dirty="0" smtClean="0">
                          <a:effectLst/>
                        </a:rPr>
                        <a:t> </a:t>
                      </a:r>
                      <a:r>
                        <a:rPr lang="en-US" altLang="ko-KR" sz="1400" dirty="0" err="1" smtClean="0">
                          <a:effectLst/>
                        </a:rPr>
                        <a:t>10</a:t>
                      </a:r>
                      <a:r>
                        <a:rPr lang="en-US" altLang="ko-KR" sz="1400" dirty="0" err="1" smtClean="0">
                          <a:solidFill>
                            <a:srgbClr val="FFC000"/>
                          </a:solidFill>
                          <a:effectLst/>
                        </a:rPr>
                        <a:t>xxxxxx</a:t>
                      </a:r>
                      <a:endParaRPr lang="ko-KR" alt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effectLst/>
                        </a:rPr>
                        <a:t>첫바이트</a:t>
                      </a:r>
                      <a:r>
                        <a:rPr lang="ko-KR" altLang="en-US" sz="1400" dirty="0" smtClean="0">
                          <a:effectLst/>
                        </a:rPr>
                        <a:t> </a:t>
                      </a:r>
                      <a:r>
                        <a:rPr lang="en-US" altLang="ko-KR" sz="1400" dirty="0" smtClean="0">
                          <a:effectLst/>
                        </a:rPr>
                        <a:t>110 </a:t>
                      </a:r>
                      <a:r>
                        <a:rPr lang="ko-KR" altLang="en-US" sz="1400" dirty="0" smtClean="0">
                          <a:effectLst/>
                        </a:rPr>
                        <a:t>또는 </a:t>
                      </a:r>
                      <a:r>
                        <a:rPr lang="en-US" altLang="ko-KR" sz="1400" dirty="0" smtClean="0">
                          <a:effectLst/>
                        </a:rPr>
                        <a:t>1110</a:t>
                      </a:r>
                      <a:r>
                        <a:rPr lang="ko-KR" altLang="en-US" sz="1400" dirty="0" smtClean="0">
                          <a:effectLst/>
                        </a:rPr>
                        <a:t>로 시작 바이트들은 </a:t>
                      </a:r>
                      <a:r>
                        <a:rPr lang="en-US" altLang="ko-KR" sz="1400" dirty="0" smtClean="0">
                          <a:effectLst/>
                        </a:rPr>
                        <a:t>10</a:t>
                      </a:r>
                      <a:r>
                        <a:rPr lang="ko-KR" altLang="en-US" sz="1400" dirty="0" smtClean="0">
                          <a:effectLst/>
                        </a:rPr>
                        <a:t>으로 시작 </a:t>
                      </a:r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 bwMode="auto">
          <a:xfrm>
            <a:off x="665386" y="1161583"/>
            <a:ext cx="7435006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kumimoji="1" lang="ko-KR" altLang="en-US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삼</a:t>
            </a: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kumimoji="1" lang="ko-KR" altLang="en-US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을 </a:t>
            </a: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UTF-8, 16</a:t>
            </a:r>
            <a:r>
              <a:rPr kumimoji="1" lang="ko-KR" altLang="en-US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으로 어떻게</a:t>
            </a: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4" y="2780928"/>
            <a:ext cx="36290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타원 5"/>
          <p:cNvSpPr/>
          <p:nvPr/>
        </p:nvSpPr>
        <p:spPr>
          <a:xfrm>
            <a:off x="3382176" y="5493786"/>
            <a:ext cx="362567" cy="360040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572000" y="2826932"/>
            <a:ext cx="1296144" cy="3860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UTF-16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940152" y="2852936"/>
            <a:ext cx="1279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: 0xC0BC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572000" y="3402996"/>
            <a:ext cx="1296144" cy="3860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UTF-8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573670" y="3822249"/>
            <a:ext cx="4102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: 0xC0BC = 11000000 10111100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5856421" y="4098558"/>
            <a:ext cx="23762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1100</a:t>
            </a:r>
            <a:r>
              <a:rPr lang="en-US" altLang="ko-KR" sz="1600" dirty="0" smtClean="0"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0000 10</a:t>
            </a:r>
            <a:r>
              <a:rPr lang="en-US" altLang="ko-KR" sz="16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111100</a:t>
            </a:r>
            <a:endParaRPr lang="en-US" altLang="ko-KR" sz="16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4776301" y="4378497"/>
            <a:ext cx="35283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1110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1100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en-US" altLang="ko-KR" sz="1600" dirty="0" smtClean="0"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000010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en-US" altLang="ko-KR" sz="16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111100</a:t>
            </a:r>
            <a:endParaRPr lang="en-US" altLang="ko-KR" sz="16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4572000" y="4664859"/>
            <a:ext cx="4102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= EB 82 BC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42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1" grpId="0"/>
      <p:bldP spid="12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65386" y="1161583"/>
            <a:ext cx="7435006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UTF-16 </a:t>
            </a:r>
            <a:r>
              <a:rPr kumimoji="1" lang="ko-KR" altLang="en-US" sz="3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인코딩</a:t>
            </a:r>
            <a:r>
              <a:rPr kumimoji="1" lang="ko-KR" altLang="en-US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예제 </a:t>
            </a:r>
            <a:r>
              <a:rPr kumimoji="1" lang="ko-KR" altLang="en-US" sz="3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몇가지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067943" y="2060848"/>
            <a:ext cx="1428437" cy="3860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Z(0x7A)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580112" y="2086852"/>
            <a:ext cx="20882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: 0x007A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923928" y="3671028"/>
            <a:ext cx="4860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: 0x1D11E </a:t>
            </a:r>
          </a:p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= 00000000 000</a:t>
            </a:r>
            <a:r>
              <a:rPr lang="en-US" altLang="ko-KR" sz="1600" dirty="0" smtClean="0">
                <a:solidFill>
                  <a:srgbClr val="3333FF"/>
                </a:solidFill>
                <a:latin typeface="HY견고딕" pitchFamily="18" charset="-127"/>
                <a:ea typeface="HY견고딕" pitchFamily="18" charset="-127"/>
              </a:rPr>
              <a:t>00001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110100</a:t>
            </a:r>
            <a:r>
              <a:rPr lang="en-US" altLang="ko-KR" sz="16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01 00011110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3923928" y="4932457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High-Surrogate : 11011000 00110100 (0xD834)</a:t>
            </a:r>
          </a:p>
          <a:p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Low-Surrogate : 11011101 00011110  (0xDD1E)</a:t>
            </a:r>
            <a:endParaRPr lang="en-US" altLang="ko-KR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23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177833"/>
              </p:ext>
            </p:extLst>
          </p:nvPr>
        </p:nvGraphicFramePr>
        <p:xfrm>
          <a:off x="611560" y="2096717"/>
          <a:ext cx="3168352" cy="334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689"/>
                <a:gridCol w="1468663"/>
              </a:tblGrid>
              <a:tr h="5878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코드범위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UTF-16 </a:t>
                      </a:r>
                      <a:r>
                        <a:rPr lang="ko-KR" altLang="en-US" dirty="0" smtClean="0"/>
                        <a:t>표현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5878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000000~00007F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0xxxxxxxx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878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000080~0007FF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00000xxx </a:t>
                      </a:r>
                      <a:r>
                        <a:rPr lang="en-US" altLang="ko-KR" sz="1400" dirty="0" err="1" smtClean="0">
                          <a:effectLst/>
                        </a:rPr>
                        <a:t>xxxxxxxx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878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000800~00FFFF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effectLst/>
                        </a:rPr>
                        <a:t>xxxxxxxx</a:t>
                      </a:r>
                      <a:r>
                        <a:rPr lang="en-US" altLang="ko-KR" sz="1400" dirty="0" smtClean="0">
                          <a:effectLst/>
                        </a:rPr>
                        <a:t> </a:t>
                      </a:r>
                      <a:r>
                        <a:rPr lang="en-US" altLang="ko-KR" sz="1400" dirty="0" err="1" smtClean="0">
                          <a:effectLst/>
                        </a:rPr>
                        <a:t>xxxxxxxx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8384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010000~10FFFF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110110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effectLst/>
                        </a:rPr>
                        <a:t>ZZ</a:t>
                      </a:r>
                    </a:p>
                    <a:p>
                      <a:pPr algn="ctr" latinLnBrk="1"/>
                      <a:r>
                        <a:rPr lang="en-US" altLang="ko-KR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ZZ</a:t>
                      </a:r>
                      <a:r>
                        <a:rPr lang="en-US" altLang="ko-KR" sz="1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xxxxxx</a:t>
                      </a:r>
                      <a:endParaRPr lang="en-US" altLang="ko-KR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110111</a:t>
                      </a:r>
                      <a:r>
                        <a:rPr lang="en-US" altLang="ko-KR" sz="1400" dirty="0" smtClean="0">
                          <a:solidFill>
                            <a:srgbClr val="00B050"/>
                          </a:solidFill>
                          <a:effectLst/>
                        </a:rPr>
                        <a:t>yy</a:t>
                      </a:r>
                    </a:p>
                    <a:p>
                      <a:pPr algn="ctr" latinLnBrk="1"/>
                      <a:r>
                        <a:rPr lang="en-US" altLang="ko-KR" sz="1400" dirty="0" err="1" smtClean="0">
                          <a:solidFill>
                            <a:srgbClr val="00B050"/>
                          </a:solidFill>
                          <a:effectLst/>
                        </a:rPr>
                        <a:t>yyyyyyyy</a:t>
                      </a:r>
                      <a:endParaRPr lang="ko-KR" alt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83568" y="5733256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1300" dirty="0" smtClean="0">
                <a:latin typeface="HY견고딕" pitchFamily="18" charset="-127"/>
                <a:ea typeface="HY견고딕" pitchFamily="18" charset="-127"/>
              </a:rPr>
              <a:t>0x010000</a:t>
            </a:r>
            <a:r>
              <a:rPr lang="ko-KR" altLang="en-US" sz="1300" dirty="0" smtClean="0">
                <a:latin typeface="HY견고딕" pitchFamily="18" charset="-127"/>
                <a:ea typeface="HY견고딕" pitchFamily="18" charset="-127"/>
              </a:rPr>
              <a:t>이상의 경우 </a:t>
            </a:r>
            <a:r>
              <a:rPr lang="es-ES" altLang="ko-KR" sz="1300" dirty="0" smtClean="0">
                <a:latin typeface="HY견고딕" pitchFamily="18" charset="-127"/>
                <a:ea typeface="HY견고딕" pitchFamily="18" charset="-127"/>
              </a:rPr>
              <a:t>0 </a:t>
            </a:r>
            <a:r>
              <a:rPr lang="es-ES" altLang="ko-KR" sz="1300" dirty="0">
                <a:latin typeface="HY견고딕" pitchFamily="18" charset="-127"/>
                <a:ea typeface="HY견고딕" pitchFamily="18" charset="-127"/>
              </a:rPr>
              <a:t>0 0 0 0 0 0 </a:t>
            </a:r>
            <a:r>
              <a:rPr lang="es-ES" altLang="ko-KR" sz="1300" dirty="0" smtClean="0">
                <a:latin typeface="HY견고딕" pitchFamily="18" charset="-127"/>
                <a:ea typeface="HY견고딕" pitchFamily="18" charset="-127"/>
              </a:rPr>
              <a:t>0 | 0 </a:t>
            </a:r>
            <a:r>
              <a:rPr lang="es-ES" altLang="ko-KR" sz="1300" dirty="0">
                <a:latin typeface="HY견고딕" pitchFamily="18" charset="-127"/>
                <a:ea typeface="HY견고딕" pitchFamily="18" charset="-127"/>
              </a:rPr>
              <a:t>0 0 </a:t>
            </a:r>
            <a:r>
              <a:rPr lang="es-ES" altLang="ko-KR" sz="13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z z z z </a:t>
            </a:r>
            <a:r>
              <a:rPr lang="es-ES" altLang="ko-KR" sz="13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z</a:t>
            </a:r>
            <a:r>
              <a:rPr lang="es-ES" altLang="ko-KR" sz="1300" dirty="0" smtClean="0">
                <a:latin typeface="HY견고딕" pitchFamily="18" charset="-127"/>
                <a:ea typeface="HY견고딕" pitchFamily="18" charset="-127"/>
              </a:rPr>
              <a:t> | </a:t>
            </a:r>
            <a:r>
              <a:rPr lang="es-ES" altLang="ko-KR" sz="1300" dirty="0" smtClean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x </a:t>
            </a:r>
            <a:r>
              <a:rPr lang="es-ES" altLang="ko-KR" sz="1300" dirty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x x x x x</a:t>
            </a:r>
            <a:r>
              <a:rPr lang="es-ES" altLang="ko-KR" sz="13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s-ES" altLang="ko-KR" sz="130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y </a:t>
            </a:r>
            <a:r>
              <a:rPr lang="es-ES" altLang="ko-KR" sz="13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y</a:t>
            </a:r>
            <a:r>
              <a:rPr lang="es-ES" altLang="ko-KR" sz="1300" dirty="0" smtClean="0">
                <a:latin typeface="HY견고딕" pitchFamily="18" charset="-127"/>
                <a:ea typeface="HY견고딕" pitchFamily="18" charset="-127"/>
              </a:rPr>
              <a:t> | </a:t>
            </a:r>
            <a:r>
              <a:rPr lang="es-ES" altLang="ko-KR" sz="13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y </a:t>
            </a:r>
            <a:r>
              <a:rPr lang="es-ES" altLang="ko-KR" sz="130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y y y y y y </a:t>
            </a:r>
            <a:r>
              <a:rPr lang="es-ES" altLang="ko-KR" sz="13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y</a:t>
            </a:r>
            <a:r>
              <a:rPr lang="es-E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300" dirty="0" err="1" smtClean="0">
                <a:latin typeface="HY견고딕" pitchFamily="18" charset="-127"/>
                <a:ea typeface="HY견고딕" pitchFamily="18" charset="-127"/>
              </a:rPr>
              <a:t>로</a:t>
            </a:r>
            <a:r>
              <a:rPr lang="ko-KR" altLang="en-US" sz="1300" dirty="0" smtClean="0">
                <a:latin typeface="HY견고딕" pitchFamily="18" charset="-127"/>
                <a:ea typeface="HY견고딕" pitchFamily="18" charset="-127"/>
              </a:rPr>
              <a:t> 나타남</a:t>
            </a:r>
            <a:r>
              <a:rPr lang="en-US" altLang="ko-KR" sz="13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s-ES" altLang="ko-KR" sz="1300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300" dirty="0" smtClean="0">
                <a:latin typeface="HY견고딕" pitchFamily="18" charset="-127"/>
                <a:ea typeface="HY견고딕" pitchFamily="18" charset="-127"/>
              </a:rPr>
              <a:t>(ZZZZ </a:t>
            </a:r>
            <a:r>
              <a:rPr lang="en-US" altLang="ko-KR" sz="1300" dirty="0">
                <a:latin typeface="HY견고딕" pitchFamily="18" charset="-127"/>
                <a:ea typeface="HY견고딕" pitchFamily="18" charset="-127"/>
              </a:rPr>
              <a:t>= </a:t>
            </a:r>
            <a:r>
              <a:rPr lang="en-US" altLang="ko-KR" sz="1300" dirty="0" err="1">
                <a:latin typeface="HY견고딕" pitchFamily="18" charset="-127"/>
                <a:ea typeface="HY견고딕" pitchFamily="18" charset="-127"/>
              </a:rPr>
              <a:t>zzzzz</a:t>
            </a:r>
            <a:r>
              <a:rPr lang="en-US" altLang="ko-KR" sz="1300" dirty="0">
                <a:latin typeface="HY견고딕" pitchFamily="18" charset="-127"/>
                <a:ea typeface="HY견고딕" pitchFamily="18" charset="-127"/>
              </a:rPr>
              <a:t> - 1</a:t>
            </a:r>
            <a:r>
              <a:rPr lang="en-US" altLang="ko-KR" sz="13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13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4067944" y="2636912"/>
            <a:ext cx="1656184" cy="3860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水</a:t>
            </a:r>
            <a:r>
              <a:rPr kumimoji="1"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(0x6C34)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5732512" y="2684402"/>
            <a:ext cx="20882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: 0x6C34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923928" y="4145340"/>
            <a:ext cx="48600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zzzzz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: 00001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∴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ZZZZ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: 00000</a:t>
            </a:r>
          </a:p>
          <a:p>
            <a:r>
              <a:rPr lang="en-US" altLang="ko-KR" sz="1600" dirty="0" err="1" smtClean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xxxxxx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: 110100</a:t>
            </a:r>
          </a:p>
          <a:p>
            <a:r>
              <a:rPr lang="en-US" altLang="ko-KR" sz="1600" dirty="0" err="1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y</a:t>
            </a:r>
            <a:r>
              <a:rPr lang="en-US" altLang="ko-KR" sz="1600" dirty="0" err="1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yyyyyyyyy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: 0100011110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997606" y="5394702"/>
            <a:ext cx="4102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HY견고딕" pitchFamily="18" charset="-127"/>
                <a:ea typeface="HY견고딕" pitchFamily="18" charset="-127"/>
              </a:rPr>
              <a:t>∴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D834 DD1E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555776" y="4537392"/>
            <a:ext cx="954286" cy="4523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형 설명선 23"/>
          <p:cNvSpPr/>
          <p:nvPr/>
        </p:nvSpPr>
        <p:spPr>
          <a:xfrm>
            <a:off x="1403648" y="3717032"/>
            <a:ext cx="1440160" cy="796280"/>
          </a:xfrm>
          <a:prstGeom prst="wedgeEllipseCallout">
            <a:avLst>
              <a:gd name="adj1" fmla="val 21030"/>
              <a:gd name="adj2" fmla="val 7869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High Surrogate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537594" y="4969440"/>
            <a:ext cx="954286" cy="4523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형 설명선 25"/>
          <p:cNvSpPr/>
          <p:nvPr/>
        </p:nvSpPr>
        <p:spPr>
          <a:xfrm>
            <a:off x="1385466" y="4125634"/>
            <a:ext cx="1440160" cy="796280"/>
          </a:xfrm>
          <a:prstGeom prst="wedgeEllipseCallout">
            <a:avLst>
              <a:gd name="adj1" fmla="val 21030"/>
              <a:gd name="adj2" fmla="val 7869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Low Surrogate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067943" y="3123299"/>
            <a:ext cx="3922441" cy="666750"/>
            <a:chOff x="4067943" y="3123299"/>
            <a:chExt cx="3922441" cy="666750"/>
          </a:xfrm>
        </p:grpSpPr>
        <p:sp>
          <p:nvSpPr>
            <p:cNvPr id="19" name="모서리가 둥근 직사각형 18"/>
            <p:cNvSpPr/>
            <p:nvPr/>
          </p:nvSpPr>
          <p:spPr bwMode="auto">
            <a:xfrm>
              <a:off x="4067943" y="3212976"/>
              <a:ext cx="3384377" cy="38604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20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높은 음자리표</a:t>
              </a:r>
              <a:r>
                <a:rPr kumimoji="1" lang="en-US" altLang="ko-KR" sz="20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(0x1D11E)</a:t>
              </a:r>
              <a:endPara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5697">
              <a:off x="7571284" y="3123299"/>
              <a:ext cx="41910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88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5" grpId="0"/>
      <p:bldP spid="17" grpId="0" animBg="1"/>
      <p:bldP spid="18" grpId="0"/>
      <p:bldP spid="20" grpId="0"/>
      <p:bldP spid="21" grpId="0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337058" y="1161583"/>
            <a:ext cx="4181116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CP949 to Unicode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82527"/>
            <a:ext cx="3834606" cy="361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867980"/>
            <a:ext cx="618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http://msdn.microsoft.com/ko-kr/goglobal/cc305154.aspx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09" y="1484784"/>
            <a:ext cx="4234263" cy="419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2003"/>
            <a:ext cx="7281391" cy="36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모서리가 둥근 직사각형 18"/>
          <p:cNvSpPr/>
          <p:nvPr/>
        </p:nvSpPr>
        <p:spPr>
          <a:xfrm>
            <a:off x="4572000" y="4966395"/>
            <a:ext cx="2512234" cy="1907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2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337058" y="1161583"/>
            <a:ext cx="4181116" cy="760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Unicode to CP949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5867980"/>
            <a:ext cx="807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http://www.unicode.org/Public/MAPPINGS/VENDORS/MICSFT/WINDOWS/CP949.TXT</a:t>
            </a:r>
            <a:endParaRPr lang="ko-KR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42383"/>
            <a:ext cx="43148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8" y="3501008"/>
            <a:ext cx="8366119" cy="31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755575" y="2950171"/>
            <a:ext cx="4039001" cy="1907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0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827585" y="1268760"/>
            <a:ext cx="1728192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3200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BOM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627784" y="1484784"/>
            <a:ext cx="57606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유니코드에서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엔디안을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구별하기 위해 사용 되는 문자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 U+FEFF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473681"/>
              </p:ext>
            </p:extLst>
          </p:nvPr>
        </p:nvGraphicFramePr>
        <p:xfrm>
          <a:off x="827581" y="2521704"/>
          <a:ext cx="302434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70"/>
                <a:gridCol w="1512170"/>
              </a:tblGrid>
              <a:tr h="2448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Encoding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Representation</a:t>
                      </a:r>
                      <a:endParaRPr lang="ko-KR" altLang="en-US" sz="1400" dirty="0"/>
                    </a:p>
                  </a:txBody>
                  <a:tcPr/>
                </a:tc>
              </a:tr>
              <a:tr h="2448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UTF-8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EF BB BF</a:t>
                      </a:r>
                      <a:endParaRPr lang="ko-KR" altLang="en-US" sz="1400" dirty="0"/>
                    </a:p>
                  </a:txBody>
                  <a:tcPr/>
                </a:tc>
              </a:tr>
              <a:tr h="2448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UTF-16 BE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FE FF</a:t>
                      </a:r>
                      <a:endParaRPr lang="ko-KR" altLang="en-US" sz="1400" dirty="0"/>
                    </a:p>
                  </a:txBody>
                  <a:tcPr/>
                </a:tc>
              </a:tr>
              <a:tr h="2448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UTF-16 LE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FF FE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3923928" y="2492896"/>
            <a:ext cx="51125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UTF-8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에서는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엔디안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문제가 일어나지 않으므로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BOM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을 넣을 필요가 없지만 해당 자료가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UTF-8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인코딩이라는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표식으로 사용하는 경우도 있다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마이크로소프트 윈도우의 많은 문서 편집기가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UTF-8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로 저장할 경우 자동으로 문서의 앞부분에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BOM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을 추가한다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따라서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BOM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을 인식하지 못하는 다른 문서 편집기에서 윈도우에서 제작한 문서를 읽어 들일 때 잘못된 처리를 하는 경우가 종종 있다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718644"/>
            <a:ext cx="45243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827584" y="1268760"/>
            <a:ext cx="7344816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응용 </a:t>
            </a:r>
            <a:r>
              <a:rPr kumimoji="1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– </a:t>
            </a: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한글 초성 검색 알고리즘 구현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2359"/>
            <a:ext cx="5867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boolean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matchString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(String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검색대상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String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검색어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);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118229"/>
            <a:ext cx="7478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matchString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(“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삼성소프트웨어멤버십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”, “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ㅅㅅ소프트웨ㅇㅁ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”); -&gt; </a:t>
            </a:r>
            <a:r>
              <a:rPr lang="en-US" altLang="ko-KR" sz="1600" dirty="0" smtClean="0">
                <a:solidFill>
                  <a:srgbClr val="3333FF"/>
                </a:solidFill>
                <a:latin typeface="HY견고딕" pitchFamily="18" charset="-127"/>
                <a:ea typeface="HY견고딕" pitchFamily="18" charset="-127"/>
              </a:rPr>
              <a:t>TRUE</a:t>
            </a:r>
            <a:endParaRPr lang="ko-KR" altLang="en-US" sz="1600" dirty="0">
              <a:solidFill>
                <a:srgbClr val="3333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3617948"/>
            <a:ext cx="6862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matchString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(“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삼성소프트웨어멤버십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”, “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ㅅㅍㅌㅇㅇ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”); -&gt; </a:t>
            </a:r>
            <a:r>
              <a:rPr lang="en-US" altLang="ko-KR" sz="1600" dirty="0" smtClean="0">
                <a:solidFill>
                  <a:srgbClr val="3333FF"/>
                </a:solidFill>
                <a:latin typeface="HY견고딕" pitchFamily="18" charset="-127"/>
                <a:ea typeface="HY견고딕" pitchFamily="18" charset="-127"/>
              </a:rPr>
              <a:t>TRUE</a:t>
            </a:r>
            <a:endParaRPr lang="ko-KR" altLang="en-US" sz="1600" dirty="0">
              <a:solidFill>
                <a:srgbClr val="3333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4098558"/>
            <a:ext cx="6981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matchString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(“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삼성소프트웨어멤버십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”, “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소프트웨얼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”); -&gt; 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FALSE</a:t>
            </a:r>
            <a:endParaRPr lang="ko-KR" altLang="en-US" sz="16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827584" y="1268760"/>
            <a:ext cx="7344816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초성 검색 알고리즘 </a:t>
            </a:r>
            <a:r>
              <a:rPr kumimoji="1"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– </a:t>
            </a:r>
            <a:r>
              <a:rPr kumimoji="1" lang="ko-KR" altLang="en-US" sz="3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메소드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771636"/>
            <a:ext cx="824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>
                <a:latin typeface="HY견고딕" pitchFamily="18" charset="-127"/>
                <a:ea typeface="HY견고딕" pitchFamily="18" charset="-127"/>
              </a:rPr>
              <a:t>boolean</a:t>
            </a: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err="1">
                <a:latin typeface="HY견고딕" pitchFamily="18" charset="-127"/>
                <a:ea typeface="HY견고딕" pitchFamily="18" charset="-127"/>
              </a:rPr>
              <a:t>isInitialSound</a:t>
            </a: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(char </a:t>
            </a:r>
            <a:r>
              <a:rPr lang="en-US" altLang="ko-KR" sz="1600" dirty="0" err="1">
                <a:latin typeface="HY견고딕" pitchFamily="18" charset="-127"/>
                <a:ea typeface="HY견고딕" pitchFamily="18" charset="-127"/>
              </a:rPr>
              <a:t>searchar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searchar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문자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가 자음인지 검사한다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3378478"/>
            <a:ext cx="591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char </a:t>
            </a:r>
            <a:r>
              <a:rPr lang="en-US" altLang="ko-KR" sz="1600" dirty="0" err="1">
                <a:latin typeface="HY견고딕" pitchFamily="18" charset="-127"/>
                <a:ea typeface="HY견고딕" pitchFamily="18" charset="-127"/>
              </a:rPr>
              <a:t>getInitialSound</a:t>
            </a: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(char c)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: c(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문자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의 자음을 얻는다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954542"/>
            <a:ext cx="5896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>
                <a:latin typeface="HY견고딕" pitchFamily="18" charset="-127"/>
                <a:ea typeface="HY견고딕" pitchFamily="18" charset="-127"/>
              </a:rPr>
              <a:t>boolean</a:t>
            </a: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err="1">
                <a:latin typeface="HY견고딕" pitchFamily="18" charset="-127"/>
                <a:ea typeface="HY견고딕" pitchFamily="18" charset="-127"/>
              </a:rPr>
              <a:t>isHangul</a:t>
            </a: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(char c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해당 문자가 한글인지 검사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9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827584" y="1268760"/>
            <a:ext cx="7344816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초성 검색 알고리즘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47" y="2420888"/>
            <a:ext cx="597694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3876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 목표 및 목적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3" name="그룹 26"/>
          <p:cNvGrpSpPr>
            <a:grpSpLocks/>
          </p:cNvGrpSpPr>
          <p:nvPr/>
        </p:nvGrpSpPr>
        <p:grpSpPr bwMode="auto">
          <a:xfrm>
            <a:off x="1979712" y="1196975"/>
            <a:ext cx="5427663" cy="503238"/>
            <a:chOff x="2216150" y="1196752"/>
            <a:chExt cx="5427663" cy="504056"/>
          </a:xfrm>
        </p:grpSpPr>
        <p:pic>
          <p:nvPicPr>
            <p:cNvPr id="4" name="Picture 17" descr="b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150" y="1196752"/>
              <a:ext cx="5427663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3134345" y="1245017"/>
              <a:ext cx="36718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ko-KR" altLang="en-US" b="0">
                  <a:solidFill>
                    <a:schemeClr val="bg1"/>
                  </a:solidFill>
                </a:rPr>
                <a:t>최종 사용자</a:t>
              </a:r>
              <a:r>
                <a:rPr lang="en-US" altLang="ko-KR" b="0">
                  <a:solidFill>
                    <a:schemeClr val="bg1"/>
                  </a:solidFill>
                </a:rPr>
                <a:t>. “</a:t>
              </a:r>
              <a:r>
                <a:rPr lang="ko-KR" altLang="en-US" b="0">
                  <a:solidFill>
                    <a:schemeClr val="bg1"/>
                  </a:solidFill>
                </a:rPr>
                <a:t>이런 한글 깨지네</a:t>
              </a:r>
              <a:r>
                <a:rPr lang="en-US" altLang="ko-KR" b="0">
                  <a:solidFill>
                    <a:schemeClr val="bg1"/>
                  </a:solidFill>
                </a:rPr>
                <a:t>.”</a:t>
              </a:r>
            </a:p>
          </p:txBody>
        </p:sp>
      </p:grpSp>
      <p:grpSp>
        <p:nvGrpSpPr>
          <p:cNvPr id="6" name="그룹 27"/>
          <p:cNvGrpSpPr>
            <a:grpSpLocks/>
          </p:cNvGrpSpPr>
          <p:nvPr/>
        </p:nvGrpSpPr>
        <p:grpSpPr bwMode="auto">
          <a:xfrm>
            <a:off x="1997175" y="1827213"/>
            <a:ext cx="5427662" cy="503237"/>
            <a:chOff x="2233066" y="1827163"/>
            <a:chExt cx="5427663" cy="504056"/>
          </a:xfrm>
        </p:grpSpPr>
        <p:pic>
          <p:nvPicPr>
            <p:cNvPr id="7" name="Picture 17" descr="b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066" y="1827163"/>
              <a:ext cx="5427663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936776" y="1870829"/>
              <a:ext cx="4536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b="0">
                  <a:solidFill>
                    <a:schemeClr val="bg1"/>
                  </a:solidFill>
                </a:rPr>
                <a:t>Unicode</a:t>
              </a:r>
              <a:r>
                <a:rPr lang="ko-KR" altLang="en-US" b="0">
                  <a:solidFill>
                    <a:schemeClr val="bg1"/>
                  </a:solidFill>
                </a:rPr>
                <a:t>에 대해 전혀 모르는 개발자</a:t>
              </a:r>
              <a:r>
                <a:rPr lang="en-US" altLang="ko-KR" b="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9" name="그룹 28"/>
          <p:cNvGrpSpPr>
            <a:grpSpLocks/>
          </p:cNvGrpSpPr>
          <p:nvPr/>
        </p:nvGrpSpPr>
        <p:grpSpPr bwMode="auto">
          <a:xfrm>
            <a:off x="1979712" y="2474913"/>
            <a:ext cx="5427663" cy="504825"/>
            <a:chOff x="2216696" y="2475235"/>
            <a:chExt cx="5427663" cy="504056"/>
          </a:xfrm>
        </p:grpSpPr>
        <p:pic>
          <p:nvPicPr>
            <p:cNvPr id="11" name="Picture 17" descr="b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696" y="2475235"/>
              <a:ext cx="5427663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648744" y="2560960"/>
              <a:ext cx="47525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400" b="0">
                  <a:solidFill>
                    <a:schemeClr val="bg1"/>
                  </a:solidFill>
                </a:rPr>
                <a:t>UTF-8</a:t>
              </a:r>
              <a:r>
                <a:rPr lang="ko-KR" altLang="en-US" sz="1400" b="0">
                  <a:solidFill>
                    <a:schemeClr val="bg1"/>
                  </a:solidFill>
                </a:rPr>
                <a:t>을 쓰니 </a:t>
              </a:r>
              <a:r>
                <a:rPr lang="en-US" altLang="ko-KR" sz="1400" b="0">
                  <a:solidFill>
                    <a:schemeClr val="bg1"/>
                  </a:solidFill>
                </a:rPr>
                <a:t>Unicode </a:t>
              </a:r>
              <a:r>
                <a:rPr lang="ko-KR" altLang="en-US" sz="1400" b="0">
                  <a:solidFill>
                    <a:schemeClr val="bg1"/>
                  </a:solidFill>
                </a:rPr>
                <a:t>완비되었다고 생각하는 사람</a:t>
              </a:r>
              <a:r>
                <a:rPr lang="en-US" altLang="ko-KR" sz="1400" b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3" name="그룹 29"/>
          <p:cNvGrpSpPr>
            <a:grpSpLocks/>
          </p:cNvGrpSpPr>
          <p:nvPr/>
        </p:nvGrpSpPr>
        <p:grpSpPr bwMode="auto">
          <a:xfrm>
            <a:off x="1979712" y="3122613"/>
            <a:ext cx="5427663" cy="504825"/>
            <a:chOff x="2216696" y="3123307"/>
            <a:chExt cx="5427663" cy="504056"/>
          </a:xfrm>
        </p:grpSpPr>
        <p:pic>
          <p:nvPicPr>
            <p:cNvPr id="14" name="Picture 17" descr="b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696" y="3123307"/>
              <a:ext cx="5427663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696369" y="3210173"/>
              <a:ext cx="47525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ko-KR" altLang="en-US" sz="1200" b="0">
                  <a:solidFill>
                    <a:schemeClr val="bg1"/>
                  </a:solidFill>
                </a:rPr>
                <a:t>세상에는 여러 종류의 인코딩이 존재하고 있다는 것을 아는 사람</a:t>
              </a:r>
              <a:r>
                <a:rPr lang="en-US" altLang="ko-KR" sz="1200" b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6" name="그룹 30"/>
          <p:cNvGrpSpPr>
            <a:grpSpLocks/>
          </p:cNvGrpSpPr>
          <p:nvPr/>
        </p:nvGrpSpPr>
        <p:grpSpPr bwMode="auto">
          <a:xfrm>
            <a:off x="1979712" y="3771900"/>
            <a:ext cx="5427663" cy="503238"/>
            <a:chOff x="2216696" y="3771379"/>
            <a:chExt cx="5427663" cy="504056"/>
          </a:xfrm>
        </p:grpSpPr>
        <p:pic>
          <p:nvPicPr>
            <p:cNvPr id="17" name="Picture 17" descr="b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696" y="3771379"/>
              <a:ext cx="5427663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152800" y="3873470"/>
              <a:ext cx="38164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200" b="0">
                  <a:solidFill>
                    <a:schemeClr val="bg1"/>
                  </a:solidFill>
                </a:rPr>
                <a:t>UTF-8</a:t>
              </a:r>
              <a:r>
                <a:rPr lang="ko-KR" altLang="en-US" sz="1200" b="0">
                  <a:solidFill>
                    <a:schemeClr val="bg1"/>
                  </a:solidFill>
                </a:rPr>
                <a:t>이 곧 </a:t>
              </a:r>
              <a:r>
                <a:rPr lang="en-US" altLang="ko-KR" sz="1200" b="0">
                  <a:solidFill>
                    <a:schemeClr val="bg1"/>
                  </a:solidFill>
                </a:rPr>
                <a:t>Unicode</a:t>
              </a:r>
              <a:r>
                <a:rPr lang="ko-KR" altLang="en-US" sz="1200" b="0">
                  <a:solidFill>
                    <a:schemeClr val="bg1"/>
                  </a:solidFill>
                </a:rPr>
                <a:t>가 아니라는 것을 아는 사람</a:t>
              </a:r>
              <a:r>
                <a:rPr lang="en-US" altLang="ko-KR" sz="1200" b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9" name="그룹 31"/>
          <p:cNvGrpSpPr>
            <a:grpSpLocks/>
          </p:cNvGrpSpPr>
          <p:nvPr/>
        </p:nvGrpSpPr>
        <p:grpSpPr bwMode="auto">
          <a:xfrm>
            <a:off x="1979712" y="4419600"/>
            <a:ext cx="5761038" cy="503238"/>
            <a:chOff x="2216696" y="4419451"/>
            <a:chExt cx="5760640" cy="504056"/>
          </a:xfrm>
        </p:grpSpPr>
        <p:pic>
          <p:nvPicPr>
            <p:cNvPr id="20" name="Picture 17" descr="b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696" y="4419451"/>
              <a:ext cx="5427663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389287" y="4533270"/>
              <a:ext cx="55880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000" b="0" dirty="0">
                  <a:solidFill>
                    <a:schemeClr val="bg1"/>
                  </a:solidFill>
                </a:rPr>
                <a:t>Unicode</a:t>
              </a:r>
              <a:r>
                <a:rPr lang="ko-KR" altLang="en-US" sz="1000" b="0" dirty="0">
                  <a:solidFill>
                    <a:schemeClr val="bg1"/>
                  </a:solidFill>
                </a:rPr>
                <a:t>에 여러 평면이나 카테고리</a:t>
              </a:r>
              <a:r>
                <a:rPr lang="en-US" altLang="ko-KR" sz="1000" b="0" dirty="0">
                  <a:solidFill>
                    <a:schemeClr val="bg1"/>
                  </a:solidFill>
                </a:rPr>
                <a:t>, </a:t>
              </a:r>
              <a:r>
                <a:rPr lang="ko-KR" altLang="en-US" sz="1000" b="0" dirty="0">
                  <a:solidFill>
                    <a:schemeClr val="bg1"/>
                  </a:solidFill>
                </a:rPr>
                <a:t>스크립트 등의 분류가 존재한다는 것을 알고 있다</a:t>
              </a:r>
              <a:endParaRPr lang="en-US" altLang="ko-KR" sz="10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32"/>
          <p:cNvGrpSpPr>
            <a:grpSpLocks/>
          </p:cNvGrpSpPr>
          <p:nvPr/>
        </p:nvGrpSpPr>
        <p:grpSpPr bwMode="auto">
          <a:xfrm>
            <a:off x="1979712" y="5067300"/>
            <a:ext cx="5427663" cy="504825"/>
            <a:chOff x="2216696" y="5067523"/>
            <a:chExt cx="5427663" cy="504056"/>
          </a:xfrm>
        </p:grpSpPr>
        <p:pic>
          <p:nvPicPr>
            <p:cNvPr id="23" name="Picture 17" descr="b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696" y="5067523"/>
              <a:ext cx="5427663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3944888" y="5096098"/>
              <a:ext cx="36718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ko-KR" altLang="en-US" b="0">
                  <a:solidFill>
                    <a:schemeClr val="bg1"/>
                  </a:solidFill>
                </a:rPr>
                <a:t>유니코드 전문가</a:t>
              </a:r>
              <a:endParaRPr lang="en-US" altLang="ko-KR" b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51586" y="5876925"/>
            <a:ext cx="4364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/>
            <a:r>
              <a:rPr lang="ko-KR" altLang="en-US" sz="1400" b="0" dirty="0"/>
              <a:t>유니코드 이해의 다양한 단계들 </a:t>
            </a:r>
            <a:r>
              <a:rPr lang="en-US" altLang="ko-KR" sz="1400" b="0" dirty="0"/>
              <a:t>by </a:t>
            </a:r>
            <a:r>
              <a:rPr lang="ko-KR" altLang="en-US" sz="1400" b="0" dirty="0"/>
              <a:t>홍민희의 </a:t>
            </a:r>
            <a:r>
              <a:rPr lang="ko-KR" altLang="en-US" sz="1400" b="0" dirty="0" err="1"/>
              <a:t>블로그</a:t>
            </a:r>
            <a:endParaRPr lang="en-US" altLang="ko-KR" sz="1400" b="0" dirty="0"/>
          </a:p>
          <a:p>
            <a:pPr eaLnBrk="1" hangingPunct="1"/>
            <a:r>
              <a:rPr lang="en-US" altLang="ko-KR" sz="1400" b="0" dirty="0"/>
              <a:t>http://blog.dahlia.kr/post/1268041887</a:t>
            </a:r>
            <a:endParaRPr lang="ko-KR" altLang="en-US" sz="1400" b="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9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827584" y="1268760"/>
            <a:ext cx="7344816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초성 검색 알고리즘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48958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1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827584" y="1268760"/>
            <a:ext cx="7344816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초성 검색 알고리즘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" y="2420888"/>
            <a:ext cx="43719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4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827584" y="1268760"/>
            <a:ext cx="7344816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초성 검색 알고리즘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2" y="2636912"/>
            <a:ext cx="42195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4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58388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3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827584" y="1268760"/>
            <a:ext cx="7344816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개발하며 겪었던 </a:t>
            </a:r>
            <a:r>
              <a:rPr kumimoji="1" lang="ko-KR" altLang="en-US" sz="3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애</a:t>
            </a: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로사항들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755576" y="2308810"/>
            <a:ext cx="784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유니코드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인코딩을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DLL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을 멀티바이트 프로그램에서 사용하려 할 때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이유도 모르고 하루를 그냥 날림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755576" y="3212976"/>
            <a:ext cx="806489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멀티바이트 프로그램에서 일본어와 중국어를 지원하기 위해 한글 윈도우에서 일본어와 중국어를 복사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붙여넣기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하였는데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실제 일본 윈도우와 중국 윈도우에서 글씨가 깨져서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꿿뜛긄쳸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같은 글씨로 나옴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: CP949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에도 어느 정도 일본어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한문을 제공한다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이게 마치 다른 언어 윈도우에서도 보여질 것 같지만 전혀 그렇지 않다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755576" y="5005625"/>
            <a:ext cx="78488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서로 다른 기종 간에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씨리얼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통신 등으로 한글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스트링을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보냈는데 리시브 한 곳에서 보니 한글이 다 깨져있는 경우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이 경우는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인코딩도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생각해 볼 수 있고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Endian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문제도 생각해 볼 수 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7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827584" y="1268760"/>
            <a:ext cx="7344816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하고 싶은 말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755576" y="2308810"/>
            <a:ext cx="7848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어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한글이 깨졌네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?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에서 세부 내용을 아는 프로그래머로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!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755576" y="3212976"/>
            <a:ext cx="80648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프로그램을 짤 때는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i18n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을 고려하여 설계하도록 하고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사용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인코딩은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웬만하면 유니코드로 하도록 한다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요새 웬만한 플랫폼은 다중언어환경을 제공하도록 여러 리소스를 사용할 수 있도록 지원한다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755576" y="4593322"/>
            <a:ext cx="784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라이브러리가 지원한다고 그냥 갖다 쓰기보다는 내부적으로 어떻게 돌아가는지 호기심을 갖고 살펴보면 좋을 것 같다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8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</a:t>
            </a:r>
            <a:r>
              <a:rPr lang="ko-KR" altLang="en-US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나</a:t>
            </a: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801713" y="1700808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멀티바이트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1557797" y="2777902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유니코드</a:t>
            </a: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611560" y="5301208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UTF-8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3558233" y="1489398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BMP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6373292" y="3523098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SBCS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3900501" y="2780928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CP949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7143048" y="5517232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UTF-16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6166392" y="1268760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UCS2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3069965" y="5077147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Encoding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1043608" y="4156292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UCS4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5412669" y="4831743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BOM</a:t>
            </a:r>
            <a:endParaRPr kumimoji="1" lang="ko-KR" altLang="en-US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 bwMode="auto">
          <a:xfrm>
            <a:off x="3900501" y="3940268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b="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i18n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 bwMode="auto">
          <a:xfrm>
            <a:off x="7092280" y="2348880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KSC5601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65" b="4073"/>
          <a:stretch/>
        </p:blipFill>
        <p:spPr>
          <a:xfrm rot="10800000">
            <a:off x="251520" y="5688633"/>
            <a:ext cx="1814065" cy="119675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77" y="2636912"/>
            <a:ext cx="5184794" cy="404731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cxnSp>
        <p:nvCxnSpPr>
          <p:cNvPr id="6" name="직선 연결선 5"/>
          <p:cNvCxnSpPr/>
          <p:nvPr/>
        </p:nvCxnSpPr>
        <p:spPr>
          <a:xfrm>
            <a:off x="-11875" y="548680"/>
            <a:ext cx="89427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7" name="직선 연결선 6"/>
          <p:cNvCxnSpPr/>
          <p:nvPr/>
        </p:nvCxnSpPr>
        <p:spPr>
          <a:xfrm>
            <a:off x="2304257" y="980728"/>
            <a:ext cx="673223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9" name="직사각형 8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37</a:t>
            </a:fld>
            <a:endParaRPr lang="ko-KR" altLang="en-US"/>
          </a:p>
        </p:txBody>
      </p:sp>
      <p:pic>
        <p:nvPicPr>
          <p:cNvPr id="11" name="Picture 14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28" y="187747"/>
            <a:ext cx="1285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5387" y="40466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질의응답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6" y="1197605"/>
            <a:ext cx="46482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8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3"/>
          <a:stretch/>
        </p:blipFill>
        <p:spPr>
          <a:xfrm>
            <a:off x="0" y="0"/>
            <a:ext cx="9144000" cy="6638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459" y="3836540"/>
            <a:ext cx="51395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</a:t>
            </a:r>
            <a:r>
              <a:rPr lang="en-US" altLang="ko-KR" sz="8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hank </a:t>
            </a:r>
            <a:r>
              <a:rPr lang="en-US" altLang="ko-KR" sz="8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y</a:t>
            </a:r>
            <a:r>
              <a:rPr lang="en-US" altLang="ko-KR" sz="8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ou</a:t>
            </a:r>
            <a:endParaRPr lang="ko-KR" altLang="en-US" sz="80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38</a:t>
            </a:fld>
            <a:endParaRPr lang="ko-KR" altLang="en-US"/>
          </a:p>
        </p:txBody>
      </p:sp>
      <p:pic>
        <p:nvPicPr>
          <p:cNvPr id="7" name="Picture 1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28" y="187747"/>
            <a:ext cx="1285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2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3876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 목표 및 목적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801713" y="1700808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멀티바이트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1557797" y="2777902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유니코드</a:t>
            </a: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611560" y="5301208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UTF-8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3558233" y="1489398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BMP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6373292" y="3523098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SBCS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3900501" y="2780928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CP949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7143048" y="5517232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UTF-16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6166392" y="1268760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UCS2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3069965" y="5077147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Encoding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1043608" y="4156292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UCS4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5412669" y="4831743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BOM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 bwMode="auto">
          <a:xfrm>
            <a:off x="3900501" y="3940268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b="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i18n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 bwMode="auto">
          <a:xfrm>
            <a:off x="7092280" y="2348880"/>
            <a:ext cx="151216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KSC5601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1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2213881" y="1536467"/>
            <a:ext cx="5182963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Character Set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2216696" y="3048635"/>
            <a:ext cx="5182963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Encoding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2218309" y="4560803"/>
            <a:ext cx="5182963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Codepage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3881" y="2031231"/>
            <a:ext cx="570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0" dirty="0" smtClean="0">
                <a:latin typeface="HY견고딕" pitchFamily="18" charset="-127"/>
                <a:ea typeface="HY견고딕" pitchFamily="18" charset="-127"/>
              </a:rPr>
              <a:t>문자의 집합</a:t>
            </a:r>
            <a:r>
              <a:rPr lang="en-US" altLang="ko-KR" sz="1400" b="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0" dirty="0" smtClean="0">
                <a:latin typeface="HY견고딕" pitchFamily="18" charset="-127"/>
                <a:ea typeface="HY견고딕" pitchFamily="18" charset="-127"/>
              </a:rPr>
              <a:t>문자에는 숫자 코드가 부여되는데</a:t>
            </a:r>
            <a:r>
              <a:rPr lang="en-US" altLang="ko-KR" sz="1400" b="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400" b="0" dirty="0" smtClean="0">
                <a:latin typeface="HY견고딕" pitchFamily="18" charset="-127"/>
                <a:ea typeface="HY견고딕" pitchFamily="18" charset="-127"/>
              </a:rPr>
              <a:t>캐릭터 셋이라 하면 </a:t>
            </a:r>
            <a:endParaRPr lang="en-US" altLang="ko-KR" sz="1400" b="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400" b="0" dirty="0" smtClean="0">
                <a:latin typeface="HY견고딕" pitchFamily="18" charset="-127"/>
                <a:ea typeface="HY견고딕" pitchFamily="18" charset="-127"/>
              </a:rPr>
              <a:t>컴퓨터 상에 어떻게 표현되는가 까지는 정해지지 않은 상태</a:t>
            </a:r>
            <a:r>
              <a:rPr lang="en-US" altLang="ko-KR" sz="1400" b="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6696" y="3543399"/>
            <a:ext cx="5628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0" dirty="0" smtClean="0">
                <a:latin typeface="HY견고딕" pitchFamily="18" charset="-127"/>
                <a:ea typeface="HY견고딕" pitchFamily="18" charset="-127"/>
              </a:rPr>
              <a:t>캐릭터 셋이 컴퓨터상에서 어떻게 표현되는지 까지 정해진 상태의 문자의 집합</a:t>
            </a:r>
            <a:r>
              <a:rPr lang="en-US" altLang="ko-KR" sz="1200" b="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en-US" altLang="ko-KR" sz="1200" b="0" dirty="0" smtClean="0">
                <a:latin typeface="HY견고딕" pitchFamily="18" charset="-127"/>
                <a:ea typeface="HY견고딕" pitchFamily="18" charset="-127"/>
              </a:rPr>
              <a:t>EUC_KR, SHIFT_JIS …</a:t>
            </a:r>
            <a:endParaRPr lang="ko-KR" altLang="en-US" sz="12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6696" y="5127575"/>
            <a:ext cx="523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0" dirty="0" smtClean="0">
                <a:latin typeface="HY견고딕" pitchFamily="18" charset="-127"/>
                <a:ea typeface="HY견고딕" pitchFamily="18" charset="-127"/>
              </a:rPr>
              <a:t>IBM</a:t>
            </a:r>
            <a:r>
              <a:rPr lang="ko-KR" altLang="en-US" sz="1200" b="0" dirty="0" smtClean="0">
                <a:latin typeface="HY견고딕" pitchFamily="18" charset="-127"/>
                <a:ea typeface="HY견고딕" pitchFamily="18" charset="-127"/>
              </a:rPr>
              <a:t>에서 쓰던 말</a:t>
            </a:r>
            <a:r>
              <a:rPr lang="en-US" altLang="ko-KR" sz="1200" b="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b="0" dirty="0" err="1" smtClean="0">
                <a:latin typeface="HY견고딕" pitchFamily="18" charset="-127"/>
                <a:ea typeface="HY견고딕" pitchFamily="18" charset="-127"/>
              </a:rPr>
              <a:t>인코딩과</a:t>
            </a:r>
            <a:r>
              <a:rPr lang="ko-KR" altLang="en-US" sz="1200" b="0" dirty="0" smtClean="0">
                <a:latin typeface="HY견고딕" pitchFamily="18" charset="-127"/>
                <a:ea typeface="HY견고딕" pitchFamily="18" charset="-127"/>
              </a:rPr>
              <a:t> 같은 맥락</a:t>
            </a:r>
            <a:r>
              <a:rPr lang="en-US" altLang="ko-KR" sz="1200" b="0" dirty="0" smtClean="0">
                <a:latin typeface="HY견고딕" pitchFamily="18" charset="-127"/>
                <a:ea typeface="HY견고딕" pitchFamily="18" charset="-127"/>
              </a:rPr>
              <a:t>. MS</a:t>
            </a:r>
            <a:r>
              <a:rPr lang="ko-KR" altLang="en-US" sz="1200" b="0" dirty="0" smtClean="0"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1200" b="0" dirty="0" smtClean="0">
                <a:latin typeface="HY견고딕" pitchFamily="18" charset="-127"/>
                <a:ea typeface="HY견고딕" pitchFamily="18" charset="-127"/>
              </a:rPr>
              <a:t>DOS</a:t>
            </a:r>
            <a:r>
              <a:rPr lang="ko-KR" altLang="en-US" sz="1200" b="0" dirty="0" smtClean="0">
                <a:latin typeface="HY견고딕" pitchFamily="18" charset="-127"/>
                <a:ea typeface="HY견고딕" pitchFamily="18" charset="-127"/>
              </a:rPr>
              <a:t>를 만들 때 </a:t>
            </a:r>
            <a:r>
              <a:rPr lang="en-US" altLang="ko-KR" sz="1200" b="0" dirty="0" smtClean="0">
                <a:latin typeface="HY견고딕" pitchFamily="18" charset="-127"/>
                <a:ea typeface="HY견고딕" pitchFamily="18" charset="-127"/>
              </a:rPr>
              <a:t>IBM </a:t>
            </a:r>
            <a:r>
              <a:rPr lang="ko-KR" altLang="en-US" sz="1200" b="0" dirty="0" smtClean="0">
                <a:latin typeface="HY견고딕" pitchFamily="18" charset="-127"/>
                <a:ea typeface="HY견고딕" pitchFamily="18" charset="-127"/>
              </a:rPr>
              <a:t>과 </a:t>
            </a:r>
            <a:endParaRPr lang="en-US" altLang="ko-KR" sz="1200" b="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200" b="0" dirty="0" smtClean="0">
                <a:latin typeface="HY견고딕" pitchFamily="18" charset="-127"/>
                <a:ea typeface="HY견고딕" pitchFamily="18" charset="-127"/>
              </a:rPr>
              <a:t>같이 만들었는데 덕분에 </a:t>
            </a:r>
            <a:r>
              <a:rPr lang="en-US" altLang="ko-KR" sz="1200" b="0" dirty="0" smtClean="0">
                <a:latin typeface="HY견고딕" pitchFamily="18" charset="-127"/>
                <a:ea typeface="HY견고딕" pitchFamily="18" charset="-127"/>
              </a:rPr>
              <a:t>MS</a:t>
            </a:r>
            <a:r>
              <a:rPr lang="ko-KR" altLang="en-US" sz="1200" b="0" dirty="0" smtClean="0">
                <a:latin typeface="HY견고딕" pitchFamily="18" charset="-127"/>
                <a:ea typeface="HY견고딕" pitchFamily="18" charset="-127"/>
              </a:rPr>
              <a:t>에서도 </a:t>
            </a:r>
            <a:r>
              <a:rPr lang="en-US" altLang="ko-KR" sz="1200" b="0" dirty="0" err="1" smtClean="0">
                <a:latin typeface="HY견고딕" pitchFamily="18" charset="-127"/>
                <a:ea typeface="HY견고딕" pitchFamily="18" charset="-127"/>
              </a:rPr>
              <a:t>Codepage</a:t>
            </a:r>
            <a:r>
              <a:rPr lang="en-US" altLang="ko-KR" sz="1200" b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b="0" dirty="0" smtClean="0">
                <a:latin typeface="HY견고딕" pitchFamily="18" charset="-127"/>
                <a:ea typeface="HY견고딕" pitchFamily="18" charset="-127"/>
              </a:rPr>
              <a:t>라는 말을 많이 씀</a:t>
            </a:r>
            <a:endParaRPr lang="ko-KR" altLang="en-US" sz="12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71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2213881" y="1536467"/>
            <a:ext cx="5182963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Single Byte Character Set (SBCS)</a:t>
            </a:r>
            <a:endParaRPr kumimoji="1" lang="ko-KR" altLang="en-US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2216696" y="3048635"/>
            <a:ext cx="5182963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Wide Byte Character Set (WBCS)</a:t>
            </a:r>
            <a:endParaRPr kumimoji="1" lang="ko-KR" altLang="en-US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2218309" y="4560803"/>
            <a:ext cx="5182963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Multi Byte Character Set (MBCS)</a:t>
            </a:r>
            <a:endParaRPr kumimoji="1" lang="ko-KR" altLang="en-US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3881" y="2031231"/>
            <a:ext cx="4275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예를 들면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바이트로 표현 가능한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ASCII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SBCS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3543399"/>
            <a:ext cx="3645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모든 문자를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바이트로 표현하는 캐릭터 셋</a:t>
            </a:r>
            <a:endParaRPr lang="ko-KR" altLang="en-US" sz="14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7744" y="5127575"/>
            <a:ext cx="4496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가변 길이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캐릭터 셋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상황에 따라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바이트 이상 사용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14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2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827584" y="1268760"/>
            <a:ext cx="2591481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4400" b="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ASCII</a:t>
            </a:r>
            <a:endParaRPr kumimoji="1" lang="ko-KR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563888" y="1405225"/>
            <a:ext cx="48245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비트를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사용한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인코딩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개의 출력 불가능한 제어 문자들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95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개의 출력 가능한 문자들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4004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3" y="4622122"/>
            <a:ext cx="8106227" cy="111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8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827584" y="1268760"/>
            <a:ext cx="2591481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3200" b="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Codepage</a:t>
            </a: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563888" y="1628800"/>
            <a:ext cx="4824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문자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인코딩을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위해 쓰이던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전통적인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IBM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용어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074" name="Picture 2" descr="http://upload.wikimedia.org/wikipedia/commons/f/f8/Codepage-4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3573016"/>
            <a:ext cx="532059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755576" y="2740858"/>
            <a:ext cx="7920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7bit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ASCII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1bit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더 붙여서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1Byte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다 사용함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9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5387" y="4046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세미나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1187624" y="1772816"/>
            <a:ext cx="2591481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4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i18n</a:t>
            </a:r>
            <a:endParaRPr kumimoji="1" lang="ko-KR" alt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1187624" y="4077072"/>
            <a:ext cx="2591481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4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l10n</a:t>
            </a:r>
            <a:endParaRPr kumimoji="1" lang="ko-KR" alt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2420888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2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i</a:t>
            </a:r>
            <a:r>
              <a:rPr lang="ko-KR" altLang="ko-KR" sz="2800" dirty="0">
                <a:latin typeface="HY견고딕" pitchFamily="18" charset="-127"/>
                <a:ea typeface="HY견고딕" pitchFamily="18" charset="-127"/>
              </a:rPr>
              <a:t>nternationalizatio</a:t>
            </a:r>
            <a:r>
              <a:rPr lang="ko-KR" altLang="ko-KR" sz="2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n</a:t>
            </a:r>
            <a:endParaRPr lang="ko-KR" altLang="en-US" sz="2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47971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4581128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l</a:t>
            </a:r>
            <a:r>
              <a:rPr lang="ko-KR" altLang="ko-KR" sz="2800" dirty="0" smtClean="0">
                <a:latin typeface="HY견고딕" pitchFamily="18" charset="-127"/>
                <a:ea typeface="HY견고딕" pitchFamily="18" charset="-127"/>
              </a:rPr>
              <a:t>ocalizatio</a:t>
            </a:r>
            <a:r>
              <a:rPr lang="ko-KR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n</a:t>
            </a:r>
            <a:endParaRPr lang="ko-KR" altLang="en-US" sz="2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2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1255</Words>
  <Application>Microsoft Office PowerPoint</Application>
  <PresentationFormat>화면 슬라이드 쇼(4:3)</PresentationFormat>
  <Paragraphs>327</Paragraphs>
  <Slides>38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pizza</cp:lastModifiedBy>
  <cp:revision>143</cp:revision>
  <dcterms:created xsi:type="dcterms:W3CDTF">2011-02-21T01:32:58Z</dcterms:created>
  <dcterms:modified xsi:type="dcterms:W3CDTF">2014-09-07T09:58:06Z</dcterms:modified>
</cp:coreProperties>
</file>